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09f37aa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09f37aa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09f37aa53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09f37aa5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09f37aa53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09f37aa5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09f37aa53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09f37aa5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09f37aa53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09f37aa5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09f37aa53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09f37aa5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9f37aa5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09f37aa5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9f37aa53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09f37aa5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09f37aa53_0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09f37aa5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1a3ad25e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1a3ad25e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09f37aa53_0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09f37aa5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09f37aa53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09f37aa5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09f37aa53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09f37aa5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09f37aa53_0_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09f37aa5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09f37aa53_0_2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09f37aa5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09f37aa53_0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09f37aa5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09f37aa53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09f37aa5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09f37aa5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09f37aa5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09f37aa5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09f37aa5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09f37aa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09f37aa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a3ad25e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1a3ad25e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a3ad25e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a3ad25e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09f37aa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09f37aa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docs.cntd.ru/document/90232034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n.kh.partnerm@gmail.com" TargetMode="External"/><Relationship Id="rId4" Type="http://schemas.openxmlformats.org/officeDocument/2006/relationships/hyperlink" Target="https://www.linkedin.com/in/%D0%BD%D0%B0%D1%82%D0%B0%D0%BB%D1%8C%D1%8F-%D1%85%D0%B0%D0%B1%D0%B8%D0%B1%D1%83%D0%BB%D0%B8%D0%BD%D0%B0-164892a4/" TargetMode="External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hyperlink" Target="https://www.hsph.harvard.edu/nutritionsource/healthy-eating-plat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www.kaggle.com/trolukovich/nutritional-values-for-common-foods-and-products" TargetMode="External"/><Relationship Id="rId5" Type="http://schemas.openxmlformats.org/officeDocument/2006/relationships/hyperlink" Target="https://ods.od.nih.gov/HealthInformation/Dietary_Reference_Intakes.aspx" TargetMode="External"/><Relationship Id="rId6" Type="http://schemas.openxmlformats.org/officeDocument/2006/relationships/hyperlink" Target="https://www.rospotrebnadzor.ru/documents/details.php?ELEMENT_ID=18979" TargetMode="External"/><Relationship Id="rId7" Type="http://schemas.openxmlformats.org/officeDocument/2006/relationships/hyperlink" Target="https://docs.cntd.ru/document/90232034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Белое облако на фоне сине-черного звездного неба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Arial"/>
                <a:ea typeface="Arial"/>
                <a:cs typeface="Arial"/>
                <a:sym typeface="Arial"/>
              </a:rPr>
              <a:t>Изучение пищевой ценности продуктов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Наталья Хабибулина, DA-25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675450" y="0"/>
            <a:ext cx="8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600">
                <a:latin typeface="Arial"/>
                <a:ea typeface="Arial"/>
                <a:cs typeface="Arial"/>
                <a:sym typeface="Arial"/>
              </a:rPr>
              <a:t>Исследовательский анализ данных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950"/>
            <a:ext cx="4153326" cy="19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17900"/>
            <a:ext cx="3717875" cy="16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311700" y="3203775"/>
            <a:ext cx="8650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Проведена подготовка датасета к анализу и первичный анализ данных:</a:t>
            </a:r>
            <a:endParaRPr sz="16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600"/>
              <a:t>проведен анализ полученных значений с точки зрения наличия выбросов, некорректного занесения записей в таблицу. </a:t>
            </a:r>
            <a:endParaRPr sz="16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600"/>
              <a:t>у</a:t>
            </a:r>
            <a:r>
              <a:rPr lang="ru" sz="1600"/>
              <a:t>дален столбец, полностью состоящий из нулей</a:t>
            </a:r>
            <a:endParaRPr sz="16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600"/>
              <a:t>заполнены пропуски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проведен анализ значений минимумов, максимумов, средних значений столбцов</a:t>
            </a:r>
            <a:endParaRPr sz="1600"/>
          </a:p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2" name="Google Shape;192;p34"/>
          <p:cNvSpPr txBox="1"/>
          <p:nvPr/>
        </p:nvSpPr>
        <p:spPr>
          <a:xfrm>
            <a:off x="399400" y="2649675"/>
            <a:ext cx="381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Рисунок 5. Корреляция между содержанием насыщенного жира и насыщенных жирных кислот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255750" y="319325"/>
            <a:ext cx="40452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latin typeface="Arial"/>
                <a:ea typeface="Arial"/>
                <a:cs typeface="Arial"/>
                <a:sym typeface="Arial"/>
              </a:rPr>
              <a:t>Изучение закономерностей в данных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255750" y="1422125"/>
            <a:ext cx="39429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прямая зависимость калорийности от содержания жира, в некоторой степени - углеводов и клетчатки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зависимость между некоторыми переменными носит более сложный характер (нелинейный или верный на определенном участке)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900" y="0"/>
            <a:ext cx="4538250" cy="453398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4572000" y="4490575"/>
            <a:ext cx="41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6. График парных корреляций между калорийностью, содержанием белка, жира, углеводов, клетчатки, спирта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255750" y="248575"/>
            <a:ext cx="4045200" cy="11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latin typeface="Arial"/>
                <a:ea typeface="Arial"/>
                <a:cs typeface="Arial"/>
                <a:sym typeface="Arial"/>
              </a:rPr>
              <a:t>Изучение закономерностей в данных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6"/>
          <p:cNvSpPr txBox="1"/>
          <p:nvPr>
            <p:ph idx="1" type="subTitle"/>
          </p:nvPr>
        </p:nvSpPr>
        <p:spPr>
          <a:xfrm>
            <a:off x="255750" y="143927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</a:t>
            </a: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вная положительная корреляция между содержанием жира и калорийностью, умеренная – между содержанием углеводов и калорийностью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небольшая обратная корреляция между содержанием белка и углеводов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100" y="415400"/>
            <a:ext cx="4276500" cy="3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4744100" y="4461350"/>
            <a:ext cx="41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7. </a:t>
            </a:r>
            <a:r>
              <a:rPr lang="ru" sz="1200">
                <a:solidFill>
                  <a:schemeClr val="lt1"/>
                </a:solidFill>
              </a:rPr>
              <a:t>Тепловая карта коэффициентов корреляции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50" y="0"/>
            <a:ext cx="4045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Модель линейной регрессии для расчета калорийности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975" y="502825"/>
            <a:ext cx="3513950" cy="2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/>
          <p:nvPr/>
        </p:nvSpPr>
        <p:spPr>
          <a:xfrm>
            <a:off x="311750" y="1590000"/>
            <a:ext cx="3867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dk1"/>
                </a:solidFill>
              </a:rPr>
              <a:t>Предсказанная модель:</a:t>
            </a:r>
            <a:endParaRPr sz="2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y = 4.12*protein + 8.84*fat + 3.96*carbohydrates + 6.82*alcohol - 1.99*fiber + 1.80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dk1"/>
                </a:solidFill>
              </a:rPr>
              <a:t>Литературная модель*:</a:t>
            </a:r>
            <a:endParaRPr sz="2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y = 4*protein + 9*fat + 4*carbohydrates + 7*alcohol + 2*fiber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5087975" y="36787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 MSE: 136.56161227351882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MSE: 112.02445413412153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0" name="Google Shape;220;p37"/>
          <p:cNvSpPr txBox="1"/>
          <p:nvPr/>
        </p:nvSpPr>
        <p:spPr>
          <a:xfrm>
            <a:off x="4747350" y="3000150"/>
            <a:ext cx="41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8. </a:t>
            </a:r>
            <a:r>
              <a:rPr lang="ru" sz="1200">
                <a:solidFill>
                  <a:schemeClr val="lt1"/>
                </a:solidFill>
              </a:rPr>
              <a:t>Зависимость между реальными и предсказанными значениями калорийности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0" y="458297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*</a:t>
            </a:r>
            <a:r>
              <a:rPr lang="ru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Технический регламент таможенного союза 022/2011 «Пищевая продукция в части ее маркировки»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226525" y="110700"/>
            <a:ext cx="4045200" cy="13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Кластеризация жиров по жирнокислотному составу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08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82150"/>
            <a:ext cx="4572001" cy="231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>
            <p:ph idx="1" type="subTitle"/>
          </p:nvPr>
        </p:nvSpPr>
        <p:spPr>
          <a:xfrm>
            <a:off x="107125" y="1456200"/>
            <a:ext cx="41646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разделение по жирнокислотному составу на насыщенные (SFAs), мононенасыщенные (MUFAs) и полиненасыщенные жирные (PUFAs) жирные кислоты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можно выделить 4 группы продуктов в соответствии с их жирнокислотным профилем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4572000" y="4490575"/>
            <a:ext cx="41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9. </a:t>
            </a:r>
            <a:r>
              <a:rPr lang="ru" sz="1200">
                <a:solidFill>
                  <a:schemeClr val="lt1"/>
                </a:solidFill>
              </a:rPr>
              <a:t>График распределения продуктов по кластерам исходя из содержания жирных кислот различной насыщенности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291150" y="75800"/>
            <a:ext cx="40452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 аминокислотного состава с “идеальным белком”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50" y="1466125"/>
            <a:ext cx="3972000" cy="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900" y="2293350"/>
            <a:ext cx="4640175" cy="21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141150" y="2523850"/>
            <a:ext cx="419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Плохое сходство: </a:t>
            </a:r>
            <a:r>
              <a:rPr lang="ru" sz="1800"/>
              <a:t>продукты на основе фруктов и овощей, мясо и субпродукты морского тюленя. 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Хорошее сходство: продукты на основе традиционных типов мяса – говядина, свинина, козлятина, баранина, грушевые сиропы.</a:t>
            </a:r>
            <a:endParaRPr sz="1800"/>
          </a:p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4572000" y="4481524"/>
            <a:ext cx="419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10. </a:t>
            </a:r>
            <a:r>
              <a:rPr lang="ru" sz="1200">
                <a:solidFill>
                  <a:schemeClr val="lt1"/>
                </a:solidFill>
              </a:rPr>
              <a:t>Топ-20 продуктов с наименьшим и наибольшим сходством аминокислотного состав с “идеальным белком”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350" y="730700"/>
            <a:ext cx="3972001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20500" y="260825"/>
            <a:ext cx="40452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 аминокислотного скора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5" y="1020575"/>
            <a:ext cx="4361951" cy="5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08550"/>
            <a:ext cx="4572000" cy="2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/>
        </p:nvSpPr>
        <p:spPr>
          <a:xfrm>
            <a:off x="207025" y="1904800"/>
            <a:ext cx="3878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у</a:t>
            </a:r>
            <a:r>
              <a:rPr lang="ru" sz="2000"/>
              <a:t> моркови очень полноценный аминокислотный состав с точки зрения АК-скоринга. 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исходя из содержания белка в моркови, нужно потреблять 9.87 кг моркови в день</a:t>
            </a:r>
            <a:endParaRPr sz="2000"/>
          </a:p>
        </p:txBody>
      </p:sp>
      <p:sp>
        <p:nvSpPr>
          <p:cNvPr id="252" name="Google Shape;2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4572000" y="32181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11. </a:t>
            </a:r>
            <a:r>
              <a:rPr lang="ru" sz="1200">
                <a:solidFill>
                  <a:schemeClr val="lt1"/>
                </a:solidFill>
              </a:rPr>
              <a:t>Топ-20 продуктов с наилучшим средним аминокислотным скором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6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Статистические зависимости относительно продуктов с низким и высоким значением белка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0" y="1011162"/>
            <a:ext cx="4734232" cy="1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775" y="2844175"/>
            <a:ext cx="5095226" cy="21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236275" y="105000"/>
            <a:ext cx="4045200" cy="16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Рекомендации по вынесению на этикетку (сравнение с нормами по закону о маркировке)</a:t>
            </a:r>
            <a:endParaRPr i="1" sz="2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126775" y="1724100"/>
            <a:ext cx="426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Char char="●"/>
            </a:pPr>
            <a:r>
              <a:rPr lang="ru" sz="1800">
                <a:solidFill>
                  <a:srgbClr val="212121"/>
                </a:solidFill>
                <a:highlight>
                  <a:srgbClr val="FFFFFF"/>
                </a:highlight>
              </a:rPr>
              <a:t>"источник белка": не менее 12% энергетической ценности приходится на белок при условии, что количество белка составляет не менее 5% от суточной потребности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Наилучшие источники белка – сухие продукты переработки сои, яйца и молочной сыворотки, сушеное мясо и сушеная рыба, пшеничный глютен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3075"/>
            <a:ext cx="4572000" cy="27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5725"/>
            <a:ext cx="4572000" cy="8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4572000" y="394042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12. </a:t>
            </a:r>
            <a:r>
              <a:rPr lang="ru" sz="1200">
                <a:solidFill>
                  <a:schemeClr val="lt1"/>
                </a:solidFill>
              </a:rPr>
              <a:t>Топ-20 источников белка согласно ТР ТС 022/2011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66400"/>
            <a:ext cx="4572000" cy="24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39937"/>
            <a:ext cx="4572000" cy="5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9" name="Google Shape;279;p43"/>
          <p:cNvSpPr txBox="1"/>
          <p:nvPr>
            <p:ph type="title"/>
          </p:nvPr>
        </p:nvSpPr>
        <p:spPr>
          <a:xfrm>
            <a:off x="343450" y="379900"/>
            <a:ext cx="4045200" cy="16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Рекомендации по вынесению на этикетку (сравнение с нормами по закону о маркировке)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124450" y="2323525"/>
            <a:ext cx="42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"высокое содержание клетчатки": не менее 6 г/100 г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большим содержанием клетчатки обладают отруби, порошок кэроба, растительные камеди и смеси специй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572000" y="3755325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13. Топ-20 наиболее богатых клетчаткой продуктов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2598425" y="311700"/>
            <a:ext cx="452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445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200"/>
              <a:t>План презентации</a:t>
            </a:r>
            <a:endParaRPr i="1" sz="3200"/>
          </a:p>
        </p:txBody>
      </p:sp>
      <p:sp>
        <p:nvSpPr>
          <p:cNvPr id="114" name="Google Shape;114;p26"/>
          <p:cNvSpPr txBox="1"/>
          <p:nvPr/>
        </p:nvSpPr>
        <p:spPr>
          <a:xfrm>
            <a:off x="686550" y="1198700"/>
            <a:ext cx="7009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Введение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Цели и задача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Основная гипотеза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Подготовка к анализу и исследовательский анализ данных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Экспериментальная часть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Ограничения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Выводы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Планы по улучшению решения</a:t>
            </a:r>
            <a:endParaRPr sz="2000"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650" y="1038123"/>
            <a:ext cx="2494350" cy="33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61550"/>
            <a:ext cx="39814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31575"/>
            <a:ext cx="4572000" cy="25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9" name="Google Shape;289;p44"/>
          <p:cNvSpPr txBox="1"/>
          <p:nvPr>
            <p:ph type="title"/>
          </p:nvPr>
        </p:nvSpPr>
        <p:spPr>
          <a:xfrm>
            <a:off x="343450" y="185100"/>
            <a:ext cx="4045200" cy="16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Рекомендации по вынесению на этикетку (сравнение с нормами по закону о маркировке)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124450" y="1882125"/>
            <a:ext cx="4264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высокое содержание холестерина: более 0,02 г/100 г при условии содержания более 1,5 г насыщенных ЖК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наибольшее содержание холестерина находится в тканях различных животных, а также в яичных продуктах – цельном яйце и желтке.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4572000" y="35998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14. </a:t>
            </a:r>
            <a:r>
              <a:rPr lang="ru" sz="1200">
                <a:solidFill>
                  <a:schemeClr val="lt1"/>
                </a:solidFill>
              </a:rPr>
              <a:t>Топ-20 наиболее богатых холестерином продуктов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75750"/>
            <a:ext cx="4572000" cy="22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4572000" y="400990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15. </a:t>
            </a:r>
            <a:r>
              <a:rPr lang="ru" sz="1200">
                <a:solidFill>
                  <a:schemeClr val="lt1"/>
                </a:solidFill>
              </a:rPr>
              <a:t>Топ-20 продуктов, наиболее богатых микроэлементами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00" name="Google Shape;300;p45"/>
          <p:cNvSpPr txBox="1"/>
          <p:nvPr>
            <p:ph type="title"/>
          </p:nvPr>
        </p:nvSpPr>
        <p:spPr>
          <a:xfrm>
            <a:off x="343450" y="438375"/>
            <a:ext cx="4045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Продукты, богатые микроэлементами и витаминами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124450" y="1619100"/>
            <a:ext cx="4264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источники минеральных веществ: сушеная зелень, специи, обогащенные напитки, жмых подсолнечника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необходимое содержание калия, кальция и железа находится только в двух продуктах – высушенных кориандре и кервеле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1975"/>
            <a:ext cx="4572000" cy="22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8" name="Google Shape;308;p46"/>
          <p:cNvSpPr txBox="1"/>
          <p:nvPr>
            <p:ph type="title"/>
          </p:nvPr>
        </p:nvSpPr>
        <p:spPr>
          <a:xfrm>
            <a:off x="343450" y="302000"/>
            <a:ext cx="4045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Продукты, богатые микроэлементами и витаминами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124450" y="1677550"/>
            <a:ext cx="426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источники витамина В</a:t>
            </a:r>
            <a:r>
              <a:rPr baseline="-25000" lang="ru" sz="2000">
                <a:solidFill>
                  <a:srgbClr val="212121"/>
                </a:solidFill>
                <a:highlight>
                  <a:srgbClr val="FFFFFF"/>
                </a:highlight>
              </a:rPr>
              <a:t>12</a:t>
            </a: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 - мясные субпродукты (печень, почки) или морские обитатели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лица, придерживающиеся вегетарианской диеты, должы обогащать рацион этим витамином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0" y="36689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16. </a:t>
            </a:r>
            <a:r>
              <a:rPr lang="ru" sz="1200">
                <a:solidFill>
                  <a:schemeClr val="lt1"/>
                </a:solidFill>
              </a:rPr>
              <a:t>Топ-20 продуктов с наибольшим содержанием витамина В</a:t>
            </a:r>
            <a:r>
              <a:rPr baseline="-25000" lang="ru" sz="1200">
                <a:solidFill>
                  <a:schemeClr val="lt1"/>
                </a:solidFill>
              </a:rPr>
              <a:t>12</a:t>
            </a:r>
            <a:endParaRPr baseline="-25000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233950" y="1490250"/>
            <a:ext cx="40452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Продукты, обеспечивающие необходимое потребление макронутриентов</a:t>
            </a:r>
            <a:endParaRPr i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6800"/>
            <a:ext cx="4419600" cy="17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/>
        </p:nvSpPr>
        <p:spPr>
          <a:xfrm>
            <a:off x="4928525" y="2267150"/>
            <a:ext cx="3858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</a:rPr>
              <a:t>Для обеспечения дневной нормы калорий: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" sz="1600">
                <a:solidFill>
                  <a:schemeClr val="lt1"/>
                </a:solidFill>
              </a:rPr>
              <a:t>277-278 грамм растительного масла, овечьего или говяжьего жира, сала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ru" sz="1600">
                <a:solidFill>
                  <a:schemeClr val="lt1"/>
                </a:solidFill>
              </a:rPr>
              <a:t>2,475 кг мяса ягненка, индейки, чечевицы, лазаньи с мясным соусом, пуддингов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8" name="Google Shape;31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124450" y="2145150"/>
            <a:ext cx="4264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от суточного потребления калорий белки должны составлять 13,6%, жиры – 16,1%, углеводы – 70,3%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идеального соответствия нет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для +-10% от норм, нашлись три продукта (скорее всего, специально разработанных)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325" y="103775"/>
            <a:ext cx="2487525" cy="22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325" y="2363800"/>
            <a:ext cx="2487525" cy="220537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48"/>
          <p:cNvSpPr txBox="1"/>
          <p:nvPr>
            <p:ph type="title"/>
          </p:nvPr>
        </p:nvSpPr>
        <p:spPr>
          <a:xfrm>
            <a:off x="343450" y="457850"/>
            <a:ext cx="4045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 методов обработки мясных продуктов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124450" y="1843150"/>
            <a:ext cx="4264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говядина с 18% остатком жира (ребрышки) и говядина без остатка жира (бескостный стейк)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куски наиболее хорошо отделенного от жировой ткани мяса демонстрируют большее количество белка и меньшее – жира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4614088" y="456917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17. </a:t>
            </a:r>
            <a:r>
              <a:rPr lang="ru" sz="1200">
                <a:solidFill>
                  <a:schemeClr val="lt1"/>
                </a:solidFill>
              </a:rPr>
              <a:t>Содержание белка, жира и углеводов в говядине разной обвалки</a:t>
            </a:r>
            <a:endParaRPr baseline="-25000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33175"/>
            <a:ext cx="45720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83975"/>
            <a:ext cx="4572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7" name="Google Shape;337;p49"/>
          <p:cNvSpPr txBox="1"/>
          <p:nvPr>
            <p:ph type="title"/>
          </p:nvPr>
        </p:nvSpPr>
        <p:spPr>
          <a:xfrm>
            <a:off x="233950" y="311750"/>
            <a:ext cx="4045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 методов обработки мясных продуктов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9"/>
          <p:cNvSpPr txBox="1"/>
          <p:nvPr/>
        </p:nvSpPr>
        <p:spPr>
          <a:xfrm>
            <a:off x="124450" y="1517375"/>
            <a:ext cx="4264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на состав влияют часть туши, метод приготовления, поставщик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наибольшим содержанием жира и наименьшим – белка, обладают приготовленные жиры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разница между сопоставимыми продуктами из Австралии, Новой Зеландии и локальными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339" name="Google Shape;339;p49"/>
          <p:cNvSpPr txBox="1"/>
          <p:nvPr/>
        </p:nvSpPr>
        <p:spPr>
          <a:xfrm>
            <a:off x="4571988" y="38334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18. </a:t>
            </a:r>
            <a:r>
              <a:rPr lang="ru" sz="1200">
                <a:solidFill>
                  <a:schemeClr val="lt1"/>
                </a:solidFill>
              </a:rPr>
              <a:t>Содержание белка, жира и углеводов в приготовленных продуктах из ягнятины</a:t>
            </a:r>
            <a:endParaRPr baseline="-25000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7950"/>
            <a:ext cx="4572000" cy="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6" name="Google Shape;346;p50"/>
          <p:cNvSpPr txBox="1"/>
          <p:nvPr>
            <p:ph type="title"/>
          </p:nvPr>
        </p:nvSpPr>
        <p:spPr>
          <a:xfrm>
            <a:off x="233950" y="311750"/>
            <a:ext cx="4045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6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Сравнение методов обработки мясных продуктов</a:t>
            </a:r>
            <a:endParaRPr i="1" sz="26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124450" y="1517375"/>
            <a:ext cx="4264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наибольшей калорийностью обладают крылышки, наименьшей грудки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для крылышек, бедрышек и грудок “экстра хрустящие” варианты содержат больше жира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ru" sz="2000">
                <a:solidFill>
                  <a:srgbClr val="212121"/>
                </a:solidFill>
                <a:highlight>
                  <a:srgbClr val="FFFFFF"/>
                </a:highlight>
              </a:rPr>
              <a:t>бедрышки содержат наименьшее количество белка</a:t>
            </a:r>
            <a:endParaRPr sz="2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4571988" y="3699475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Рисунок 19. </a:t>
            </a:r>
            <a:r>
              <a:rPr lang="ru" sz="1200">
                <a:solidFill>
                  <a:schemeClr val="lt1"/>
                </a:solidFill>
              </a:rPr>
              <a:t>Содержание белка, жира и углеводов в куриных продуктах из KFC</a:t>
            </a:r>
            <a:endParaRPr baseline="-25000" sz="1200">
              <a:solidFill>
                <a:schemeClr val="lt1"/>
              </a:solidFill>
            </a:endParaRPr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17375"/>
            <a:ext cx="4572002" cy="21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310425" y="252400"/>
            <a:ext cx="40452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Ограничения теоретической рамки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243525" y="694050"/>
            <a:ext cx="417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ru" sz="1200"/>
              <a:t>базируемся на ранее проведенных исследованиях о потребностях организма человека по поступлению определенных питательных веществ и их количествах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ru" sz="1200"/>
              <a:t>нормы относятся к  «усредненному» человеку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ru" sz="1200"/>
              <a:t>нормы периодически корректируются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ru" sz="1200"/>
              <a:t>концепции питания не учитывают интерференцию показателей друг с другом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ru" sz="1200"/>
              <a:t>неясно, учитываем ли мы все важные питательные вещества</a:t>
            </a:r>
            <a:endParaRPr sz="1200"/>
          </a:p>
        </p:txBody>
      </p:sp>
      <p:sp>
        <p:nvSpPr>
          <p:cNvPr id="356" name="Google Shape;356;p51"/>
          <p:cNvSpPr txBox="1"/>
          <p:nvPr>
            <p:ph type="title"/>
          </p:nvPr>
        </p:nvSpPr>
        <p:spPr>
          <a:xfrm>
            <a:off x="4789350" y="44375"/>
            <a:ext cx="40452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Ограничения данных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4755900" y="395400"/>
            <a:ext cx="424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территориальные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метод сбора данных и их достоверность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ошибки наблюдения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неравномерность количества данных в разных категориях продуктов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данные не полны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не приведены данные по усвояемости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непостоянство содержания питательных веществ в агро и с/х продукции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8" name="Google Shape;358;p51"/>
          <p:cNvSpPr txBox="1"/>
          <p:nvPr>
            <p:ph type="title"/>
          </p:nvPr>
        </p:nvSpPr>
        <p:spPr>
          <a:xfrm>
            <a:off x="310425" y="2725950"/>
            <a:ext cx="40452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Ограничения модели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243525" y="3111600"/>
            <a:ext cx="417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ru" sz="1200">
                <a:solidFill>
                  <a:schemeClr val="dk1"/>
                </a:solidFill>
              </a:rPr>
              <a:t>использованы сведения из нормативной документации на определенной территории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ru" sz="1200">
                <a:solidFill>
                  <a:schemeClr val="dk1"/>
                </a:solidFill>
              </a:rPr>
              <a:t>нормы усредненные и не учитывают разнообразие потребителей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ru" sz="1200">
                <a:solidFill>
                  <a:schemeClr val="dk1"/>
                </a:solidFill>
              </a:rPr>
              <a:t>в некоторых случаях есть возможность сделать расчет только по устаревшим концепциям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ru" sz="1200">
                <a:solidFill>
                  <a:schemeClr val="dk1"/>
                </a:solidFill>
              </a:rPr>
              <a:t>использование других типов предобработки данных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❖"/>
            </a:pPr>
            <a:r>
              <a:rPr lang="ru" sz="1200">
                <a:solidFill>
                  <a:schemeClr val="dk1"/>
                </a:solidFill>
              </a:rPr>
              <a:t>использование других видов алгоритмов машинного обучения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0" name="Google Shape;360;p51"/>
          <p:cNvSpPr txBox="1"/>
          <p:nvPr>
            <p:ph type="title"/>
          </p:nvPr>
        </p:nvSpPr>
        <p:spPr>
          <a:xfrm>
            <a:off x="4755900" y="2242500"/>
            <a:ext cx="4045200" cy="4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Связь трех типов ограничений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4689000" y="2571750"/>
            <a:ext cx="4179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измеряется содержание только определенных веществ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не всегда согласованы аналитические методики измерения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не всегда отражено содержание “активной формы” вещества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сравнение результатов моделирования с разработанными нормативами происходит только в рамках текущих знаний человека о необходимых нутриентах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нужны приемы, учитывающие взаимодействие нутриентов между собой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❖"/>
            </a:pPr>
            <a:r>
              <a:rPr lang="ru" sz="1200">
                <a:solidFill>
                  <a:schemeClr val="lt1"/>
                </a:solidFill>
              </a:rPr>
              <a:t>учет половозрастных групп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3597900" y="0"/>
            <a:ext cx="19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Arial"/>
                <a:ea typeface="Arial"/>
                <a:cs typeface="Arial"/>
                <a:sym typeface="Arial"/>
              </a:rPr>
              <a:t>Выводы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2"/>
          <p:cNvSpPr txBox="1"/>
          <p:nvPr/>
        </p:nvSpPr>
        <p:spPr>
          <a:xfrm>
            <a:off x="0" y="652675"/>
            <a:ext cx="8946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Построена модель линейной регрессии для предсказания калорийности продукта исходя из содержания в нем белка, жиров, углеводов, клетчатки и спиртов. Модель хорошо согласуется с экспериментальными данными, но имеет расхождения в традиционным способом подсчета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Проведена кластеризация жиров по жирнокислотному составу, согласно которому, продукты можно разделить на 4 группы. Наиболее “здоровой” является группа с преобладанием ненасыщенных жирных кислот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Проведен анализ аминокислотного состава продуктов, из которого следует, что наиболее полноценными продуктами с точки зрения концепции «идеального белка» являются говядина, свинина, козлятина, баранина и грушевые сиропы, а с точки зрения аминокислотного скора – морковь и продукты на основе говядины и свинины. Среди наиболее белковых продуктов следует выделить изолированные белка сои, яйца, молочной сыворотки, сушеное мясо, наиболее богатых клетчаткой – отруби и порошок кэроба. Больше всего холестерина содержится в цельных яйцах и желтке, жировых тканях животных, витамина В</a:t>
            </a:r>
            <a:r>
              <a:rPr baseline="-25000" lang="ru" sz="1500"/>
              <a:t>12</a:t>
            </a:r>
            <a:r>
              <a:rPr lang="ru" sz="1500"/>
              <a:t> – в мясных субпродуктах, микроэлементов – в смесях специй и специально обогащенных продуктах. 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Метод разделки, кулинарной обработки и конкретной рецептуры приготовления значительным образом влияет на пищевую ценность продуктов животного происхождения. </a:t>
            </a:r>
            <a:endParaRPr sz="1500"/>
          </a:p>
        </p:txBody>
      </p:sp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58450" y="526350"/>
            <a:ext cx="716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Arial"/>
                <a:ea typeface="Arial"/>
                <a:cs typeface="Arial"/>
                <a:sym typeface="Arial"/>
              </a:rPr>
              <a:t>Take-home messages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«лидерами» разных исследованных категорий являются разные продукты, часто не повторяющиеся и не пересекающиеся;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«здоровый» с одной точки зрения продукт может являться «нездоровым» с другой точки зрения;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один продукт не может обеспечить все потребности организма и наиболее рациональным подходом к питанию является сбалансированная диета.</a:t>
            </a:r>
            <a:endParaRPr sz="5200"/>
          </a:p>
        </p:txBody>
      </p:sp>
      <p:sp>
        <p:nvSpPr>
          <p:cNvPr id="375" name="Google Shape;37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525" y="0"/>
            <a:ext cx="2637954" cy="21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263" y="1208500"/>
            <a:ext cx="4445374" cy="2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0" y="678450"/>
            <a:ext cx="2386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адекватная калорийность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сбалансированный АК состав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полиненасыщенные жирные кислоты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“медленные углеводы”, клетчатка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витамина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биоусвояемые микроэлементы</a:t>
            </a:r>
            <a:endParaRPr sz="1800"/>
          </a:p>
        </p:txBody>
      </p:sp>
      <p:sp>
        <p:nvSpPr>
          <p:cNvPr id="122" name="Google Shape;122;p27"/>
          <p:cNvSpPr txBox="1"/>
          <p:nvPr/>
        </p:nvSpPr>
        <p:spPr>
          <a:xfrm>
            <a:off x="6757200" y="540000"/>
            <a:ext cx="2386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повышенная калорийность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неполноценный по АК составу белок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насыщенные жиры, транс-изомеры, холестерин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быстрые углеводы, свободный сахар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избыток соли</a:t>
            </a:r>
            <a:endParaRPr sz="1800"/>
          </a:p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4" name="Google Shape;124;p27"/>
          <p:cNvSpPr txBox="1"/>
          <p:nvPr/>
        </p:nvSpPr>
        <p:spPr>
          <a:xfrm>
            <a:off x="3426450" y="0"/>
            <a:ext cx="209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200"/>
              <a:t>Введение</a:t>
            </a:r>
            <a:endParaRPr i="1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idx="4294967295" type="title"/>
          </p:nvPr>
        </p:nvSpPr>
        <p:spPr>
          <a:xfrm>
            <a:off x="233775" y="221950"/>
            <a:ext cx="4198500" cy="10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Arial"/>
                <a:ea typeface="Arial"/>
                <a:cs typeface="Arial"/>
                <a:sym typeface="Arial"/>
              </a:rPr>
              <a:t>Что дальше?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>
            <a:off x="194775" y="1248000"/>
            <a:ext cx="4149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разбить датасет на категории для выявления параметров, разграничивающих группы продуктов;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создать ML алгоритм выбора «оптимального меню» (с учетом ограничений и предпочтений пользователя)</a:t>
            </a:r>
            <a:endParaRPr sz="2200"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675" y="0"/>
            <a:ext cx="4563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0" name="Google Shape;390;p55"/>
          <p:cNvSpPr txBox="1"/>
          <p:nvPr/>
        </p:nvSpPr>
        <p:spPr>
          <a:xfrm>
            <a:off x="384550" y="3671925"/>
            <a:ext cx="700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Хабибулина Наталья,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hlinkClick r:id="rId3"/>
              </a:rPr>
              <a:t>n.kh.partnerm@gmail.com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hlinkClick r:id="rId4"/>
              </a:rPr>
              <a:t>LinkedIn</a:t>
            </a:r>
            <a:endParaRPr sz="2000"/>
          </a:p>
        </p:txBody>
      </p:sp>
      <p:pic>
        <p:nvPicPr>
          <p:cNvPr id="391" name="Google Shape;3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225" y="213250"/>
            <a:ext cx="4611550" cy="34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/>
        </p:nvSpPr>
        <p:spPr>
          <a:xfrm>
            <a:off x="448100" y="1781100"/>
            <a:ext cx="32016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“Тарелка здорового питания”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800" y="661263"/>
            <a:ext cx="484341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2" name="Google Shape;132;p28"/>
          <p:cNvSpPr txBox="1"/>
          <p:nvPr/>
        </p:nvSpPr>
        <p:spPr>
          <a:xfrm>
            <a:off x="2871200" y="0"/>
            <a:ext cx="296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445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200"/>
              <a:t>Введение</a:t>
            </a:r>
            <a:endParaRPr i="1" sz="3200"/>
          </a:p>
        </p:txBody>
      </p:sp>
      <p:sp>
        <p:nvSpPr>
          <p:cNvPr id="133" name="Google Shape;133;p28"/>
          <p:cNvSpPr txBox="1"/>
          <p:nvPr/>
        </p:nvSpPr>
        <p:spPr>
          <a:xfrm>
            <a:off x="6598025" y="4482225"/>
            <a:ext cx="159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4"/>
              </a:rPr>
              <a:t>Healthy Eating Plate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294725" y="141425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600">
                <a:latin typeface="Arial"/>
                <a:ea typeface="Arial"/>
                <a:cs typeface="Arial"/>
                <a:sym typeface="Arial"/>
              </a:rPr>
              <a:t>Цель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 txBox="1"/>
          <p:nvPr>
            <p:ph idx="2" type="body"/>
          </p:nvPr>
        </p:nvSpPr>
        <p:spPr>
          <a:xfrm>
            <a:off x="6274075" y="207875"/>
            <a:ext cx="1207500" cy="4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ru" sz="2400">
                <a:latin typeface="Arial"/>
                <a:ea typeface="Arial"/>
                <a:cs typeface="Arial"/>
                <a:sym typeface="Arial"/>
              </a:rPr>
              <a:t>Задачи</a:t>
            </a:r>
            <a:endParaRPr i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511925" y="1091050"/>
            <a:ext cx="3610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445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Целью настоящего исследования является выбор продуктов, отвечающих принципам сбалансированного питания и обогащенных полезными нутриентами либо, напротив, отбор продуктов, употребление которых следует ограничить</a:t>
            </a:r>
            <a:endParaRPr sz="2000"/>
          </a:p>
        </p:txBody>
      </p:sp>
      <p:sp>
        <p:nvSpPr>
          <p:cNvPr id="141" name="Google Shape;141;p29"/>
          <p:cNvSpPr txBox="1"/>
          <p:nvPr/>
        </p:nvSpPr>
        <p:spPr>
          <a:xfrm>
            <a:off x="4572000" y="439225"/>
            <a:ext cx="4449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Определить категории продуктов с наиболее высоким содержанием полезных/вредных компонентов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Выявить продукты, которые могут маркироваться как полезные на основании норм и рекомендаций по содержанию определенных компонентов, установленных законодательными документами (Технический регламент таможенного союза, рекомендации ВОЗ/ФАО) - например, источники белка и клетчатки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Установить влияние разных видов обработки на состав продуктов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Сравнить продукты по аминокислотному составу с «идеальным белком» ВОЗ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Оценить состав жиров в различных продуктах и провести кластеризацию по жирнокислотному составу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оценить влияние содержания основных нутриентов на калорийность продуктов по модели линейной регрессии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Дать рекомендации по обогащению рациона питания микроэлементами, витаминами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>
                <a:solidFill>
                  <a:schemeClr val="lt1"/>
                </a:solidFill>
              </a:rPr>
              <a:t>Оценить взаимосвязи между разными нутриентами (например, когда много белка – мало жира)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22800" y="221025"/>
            <a:ext cx="909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i="1" lang="ru" sz="1800"/>
              <a:t>Объект исследования:</a:t>
            </a:r>
            <a:endParaRPr i="1"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Продукты питания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 </a:t>
            </a:r>
            <a:endParaRPr sz="12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i="1" lang="ru" sz="1800"/>
              <a:t>Предмет исследования:</a:t>
            </a:r>
            <a:endParaRPr i="1"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Пищевая ценность избранных пищевых продуктов</a:t>
            </a:r>
            <a:endParaRPr sz="1200"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050" y="0"/>
            <a:ext cx="5010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2269800" y="1583513"/>
            <a:ext cx="68514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Гипотеза</a:t>
            </a:r>
            <a:endParaRPr b="1" i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 существует единичного продукта, употребление которого способно закрыть все потребности человека в питательных веществах, однако, каждый продукт имеет свои «сильные стороны», и их комбинирование позволяет составить сбалансированный рацион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0" y="3250200"/>
            <a:ext cx="9098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i="1" lang="ru" sz="1800"/>
              <a:t>Источники</a:t>
            </a:r>
            <a:r>
              <a:rPr i="1" lang="ru" sz="1800"/>
              <a:t>:</a:t>
            </a:r>
            <a:endParaRPr i="1"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      </a:t>
            </a:r>
            <a:r>
              <a:rPr lang="ru" sz="1200" u="sng">
                <a:solidFill>
                  <a:schemeClr val="hlink"/>
                </a:solidFill>
                <a:hlinkClick r:id="rId4"/>
              </a:rPr>
              <a:t>Датасет по пищевой ценности продуктов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Нормы потребления, рекомендованные значения показателей:</a:t>
            </a:r>
            <a:endParaRPr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Справочные нормы по потреблению нутриентов</a:t>
            </a:r>
            <a:endParaRPr sz="1200"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6"/>
              </a:rPr>
              <a:t>Диетологические нормы, установленные на территории РФ</a:t>
            </a:r>
            <a:endParaRPr baseline="30000" sz="1200"/>
          </a:p>
          <a:p>
            <a:pPr indent="0" lvl="0" marL="228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7"/>
              </a:rPr>
              <a:t>Технический регламент таможенного союза 022/2011 «Пищевая продукция в части ее маркировки»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699750" y="0"/>
            <a:ext cx="80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600">
                <a:latin typeface="Arial"/>
                <a:ea typeface="Arial"/>
                <a:cs typeface="Arial"/>
                <a:sym typeface="Arial"/>
              </a:rPr>
              <a:t>Исследовательский анализ данных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350"/>
            <a:ext cx="9144000" cy="3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31"/>
          <p:cNvSpPr txBox="1"/>
          <p:nvPr/>
        </p:nvSpPr>
        <p:spPr>
          <a:xfrm>
            <a:off x="0" y="45103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50">
                <a:solidFill>
                  <a:srgbClr val="212121"/>
                </a:solidFill>
                <a:highlight>
                  <a:srgbClr val="FFFFFF"/>
                </a:highlight>
              </a:rPr>
              <a:t>8789 rows × 77 columns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652675" y="0"/>
            <a:ext cx="777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600">
                <a:latin typeface="Arial"/>
                <a:ea typeface="Arial"/>
                <a:cs typeface="Arial"/>
                <a:sym typeface="Arial"/>
              </a:rPr>
              <a:t>Подготовка датасета к анализу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5" y="2292500"/>
            <a:ext cx="57340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75" y="2871675"/>
            <a:ext cx="57340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32"/>
          <p:cNvSpPr txBox="1"/>
          <p:nvPr/>
        </p:nvSpPr>
        <p:spPr>
          <a:xfrm>
            <a:off x="323925" y="797625"/>
            <a:ext cx="82998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600"/>
              <a:t>Датасет состоит из 8789 строк и 77 колонок. Одно наблюдение (строка) представляет собой наименование пищевого продукта и содержание в нем питательных веществ</a:t>
            </a:r>
            <a:r>
              <a:rPr lang="ru" sz="2000"/>
              <a:t>. </a:t>
            </a:r>
            <a:endParaRPr sz="20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600"/>
              <a:t>Данные в датафрейме представлены типами int64 (целые числа) и object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663900" y="0"/>
            <a:ext cx="81228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600">
                <a:latin typeface="Arial"/>
                <a:ea typeface="Arial"/>
                <a:cs typeface="Arial"/>
                <a:sym typeface="Arial"/>
              </a:rPr>
              <a:t>Исследовательский анализ данных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50" y="652800"/>
            <a:ext cx="3909800" cy="1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075" y="643900"/>
            <a:ext cx="3478824" cy="1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00" y="2865150"/>
            <a:ext cx="3526200" cy="16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075" y="2812850"/>
            <a:ext cx="3478825" cy="1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33"/>
          <p:cNvSpPr txBox="1"/>
          <p:nvPr/>
        </p:nvSpPr>
        <p:spPr>
          <a:xfrm>
            <a:off x="551363" y="2294700"/>
            <a:ext cx="352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Рисунок 1. Гистограмма распределения продуктов по калорийности</a:t>
            </a:r>
            <a:endParaRPr sz="1200"/>
          </a:p>
        </p:txBody>
      </p:sp>
      <p:sp>
        <p:nvSpPr>
          <p:cNvPr id="180" name="Google Shape;180;p33"/>
          <p:cNvSpPr txBox="1"/>
          <p:nvPr/>
        </p:nvSpPr>
        <p:spPr>
          <a:xfrm>
            <a:off x="4938425" y="2294700"/>
            <a:ext cx="336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Рисунок 2. Бокс-плот распределения содержания белка в продуктах</a:t>
            </a:r>
            <a:endParaRPr sz="1600"/>
          </a:p>
        </p:txBody>
      </p:sp>
      <p:sp>
        <p:nvSpPr>
          <p:cNvPr id="181" name="Google Shape;181;p33"/>
          <p:cNvSpPr txBox="1"/>
          <p:nvPr/>
        </p:nvSpPr>
        <p:spPr>
          <a:xfrm>
            <a:off x="743175" y="4357275"/>
            <a:ext cx="317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Рисунок 3. Бокс-плот распределения содержания жира в продуктах</a:t>
            </a:r>
            <a:endParaRPr sz="1600"/>
          </a:p>
        </p:txBody>
      </p:sp>
      <p:sp>
        <p:nvSpPr>
          <p:cNvPr id="182" name="Google Shape;182;p33"/>
          <p:cNvSpPr txBox="1"/>
          <p:nvPr/>
        </p:nvSpPr>
        <p:spPr>
          <a:xfrm>
            <a:off x="5045425" y="4418775"/>
            <a:ext cx="326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Рисунок 4. Бокс-плот распределения содержания углеводов в продуктах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